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6" r:id="rId9"/>
    <p:sldId id="263" r:id="rId10"/>
    <p:sldId id="265" r:id="rId11"/>
    <p:sldId id="264"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09CF9CB1-3D8F-497D-9095-2806E7819CB3}" type="datetimeFigureOut">
              <a:rPr lang="es-MX" smtClean="0"/>
              <a:pPr/>
              <a:t>19/02/2014</a:t>
            </a:fld>
            <a:endParaRPr lang="es-MX"/>
          </a:p>
        </p:txBody>
      </p:sp>
      <p:sp>
        <p:nvSpPr>
          <p:cNvPr id="19" name="18 Marcador de pie de página"/>
          <p:cNvSpPr>
            <a:spLocks noGrp="1"/>
          </p:cNvSpPr>
          <p:nvPr>
            <p:ph type="ftr" sz="quarter" idx="11"/>
          </p:nvPr>
        </p:nvSpPr>
        <p:spPr/>
        <p:txBody>
          <a:bodyPr/>
          <a:lstStyle/>
          <a:p>
            <a:endParaRPr lang="es-MX"/>
          </a:p>
        </p:txBody>
      </p:sp>
      <p:sp>
        <p:nvSpPr>
          <p:cNvPr id="27" name="26 Marcador de número de diapositiva"/>
          <p:cNvSpPr>
            <a:spLocks noGrp="1"/>
          </p:cNvSpPr>
          <p:nvPr>
            <p:ph type="sldNum" sz="quarter" idx="12"/>
          </p:nvPr>
        </p:nvSpPr>
        <p:spPr/>
        <p:txBody>
          <a:bodyPr/>
          <a:lstStyle/>
          <a:p>
            <a:fld id="{F137D304-DB82-455B-BF9A-5EAB83207F5E}"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9CF9CB1-3D8F-497D-9095-2806E7819CB3}" type="datetimeFigureOut">
              <a:rPr lang="es-MX" smtClean="0"/>
              <a:pPr/>
              <a:t>19/02/2014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37D304-DB82-455B-BF9A-5EAB83207F5E}"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9CF9CB1-3D8F-497D-9095-2806E7819CB3}" type="datetimeFigureOut">
              <a:rPr lang="es-MX" smtClean="0"/>
              <a:pPr/>
              <a:t>19/02/2014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37D304-DB82-455B-BF9A-5EAB83207F5E}"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9CF9CB1-3D8F-497D-9095-2806E7819CB3}" type="datetimeFigureOut">
              <a:rPr lang="es-MX" smtClean="0"/>
              <a:pPr/>
              <a:t>19/02/2014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37D304-DB82-455B-BF9A-5EAB83207F5E}"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09CF9CB1-3D8F-497D-9095-2806E7819CB3}" type="datetimeFigureOut">
              <a:rPr lang="es-MX" smtClean="0"/>
              <a:pPr/>
              <a:t>19/02/2014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137D304-DB82-455B-BF9A-5EAB83207F5E}"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09CF9CB1-3D8F-497D-9095-2806E7819CB3}" type="datetimeFigureOut">
              <a:rPr lang="es-MX" smtClean="0"/>
              <a:pPr/>
              <a:t>19/02/2014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137D304-DB82-455B-BF9A-5EAB83207F5E}"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09CF9CB1-3D8F-497D-9095-2806E7819CB3}" type="datetimeFigureOut">
              <a:rPr lang="es-MX" smtClean="0"/>
              <a:pPr/>
              <a:t>19/02/2014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F137D304-DB82-455B-BF9A-5EAB83207F5E}"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09CF9CB1-3D8F-497D-9095-2806E7819CB3}" type="datetimeFigureOut">
              <a:rPr lang="es-MX" smtClean="0"/>
              <a:pPr/>
              <a:t>19/02/2014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F137D304-DB82-455B-BF9A-5EAB83207F5E}"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9CF9CB1-3D8F-497D-9095-2806E7819CB3}" type="datetimeFigureOut">
              <a:rPr lang="es-MX" smtClean="0"/>
              <a:pPr/>
              <a:t>19/02/2014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F137D304-DB82-455B-BF9A-5EAB83207F5E}"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09CF9CB1-3D8F-497D-9095-2806E7819CB3}" type="datetimeFigureOut">
              <a:rPr lang="es-MX" smtClean="0"/>
              <a:pPr/>
              <a:t>19/02/2014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137D304-DB82-455B-BF9A-5EAB83207F5E}"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09CF9CB1-3D8F-497D-9095-2806E7819CB3}" type="datetimeFigureOut">
              <a:rPr lang="es-MX" smtClean="0"/>
              <a:pPr/>
              <a:t>19/02/2014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a:xfrm>
            <a:off x="8077200" y="6356350"/>
            <a:ext cx="609600" cy="365125"/>
          </a:xfrm>
        </p:spPr>
        <p:txBody>
          <a:bodyPr/>
          <a:lstStyle/>
          <a:p>
            <a:fld id="{F137D304-DB82-455B-BF9A-5EAB83207F5E}" type="slidenum">
              <a:rPr lang="es-MX" smtClean="0"/>
              <a:pPr/>
              <a:t>‹Nº›</a:t>
            </a:fld>
            <a:endParaRPr lang="es-MX"/>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9CF9CB1-3D8F-497D-9095-2806E7819CB3}" type="datetimeFigureOut">
              <a:rPr lang="es-MX" smtClean="0"/>
              <a:pPr/>
              <a:t>19/02/2014</a:t>
            </a:fld>
            <a:endParaRPr lang="es-MX"/>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MX"/>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137D304-DB82-455B-BF9A-5EAB83207F5E}" type="slidenum">
              <a:rPr lang="es-MX" smtClean="0"/>
              <a:pPr/>
              <a:t>‹Nº›</a:t>
            </a:fld>
            <a:endParaRPr lang="es-MX"/>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16632"/>
            <a:ext cx="7772400" cy="1470025"/>
          </a:xfrm>
        </p:spPr>
        <p:txBody>
          <a:bodyPr>
            <a:normAutofit fontScale="90000"/>
          </a:bodyPr>
          <a:lstStyle/>
          <a:p>
            <a:pPr algn="ctr"/>
            <a:r>
              <a:rPr lang="es-MX" dirty="0" smtClean="0">
                <a:latin typeface="Cooper Black" pitchFamily="18" charset="0"/>
              </a:rPr>
              <a:t>INGENIERÍA DEL CONOCIMIENTO</a:t>
            </a:r>
            <a:endParaRPr lang="es-MX" dirty="0">
              <a:latin typeface="Cooper Black" pitchFamily="18" charset="0"/>
            </a:endParaRPr>
          </a:p>
        </p:txBody>
      </p:sp>
      <p:sp>
        <p:nvSpPr>
          <p:cNvPr id="3" name="2 Subtítulo"/>
          <p:cNvSpPr>
            <a:spLocks noGrp="1"/>
          </p:cNvSpPr>
          <p:nvPr>
            <p:ph type="subTitle" idx="1"/>
          </p:nvPr>
        </p:nvSpPr>
        <p:spPr>
          <a:xfrm>
            <a:off x="251520" y="5589240"/>
            <a:ext cx="6400800" cy="908720"/>
          </a:xfrm>
        </p:spPr>
        <p:txBody>
          <a:bodyPr>
            <a:normAutofit lnSpcReduction="10000"/>
          </a:bodyPr>
          <a:lstStyle/>
          <a:p>
            <a:pPr algn="l"/>
            <a:r>
              <a:rPr lang="es-MX" dirty="0" smtClean="0"/>
              <a:t>ALUMNA: Lizbeth Hernández Gómez</a:t>
            </a:r>
          </a:p>
          <a:p>
            <a:pPr algn="l"/>
            <a:r>
              <a:rPr lang="es-MX" dirty="0" smtClean="0"/>
              <a:t>PROFR.: </a:t>
            </a:r>
            <a:r>
              <a:rPr lang="es-MX" dirty="0" err="1" smtClean="0"/>
              <a:t>Eliu</a:t>
            </a:r>
            <a:r>
              <a:rPr lang="es-MX" dirty="0" smtClean="0"/>
              <a:t> Gómez Castro</a:t>
            </a:r>
            <a:endParaRPr lang="es-MX" dirty="0"/>
          </a:p>
        </p:txBody>
      </p:sp>
      <p:pic>
        <p:nvPicPr>
          <p:cNvPr id="4" name="3 Imagen" descr="descarga (1).jpg"/>
          <p:cNvPicPr>
            <a:picLocks noChangeAspect="1"/>
          </p:cNvPicPr>
          <p:nvPr/>
        </p:nvPicPr>
        <p:blipFill>
          <a:blip r:embed="rId2" cstate="print"/>
          <a:stretch>
            <a:fillRect/>
          </a:stretch>
        </p:blipFill>
        <p:spPr>
          <a:xfrm>
            <a:off x="2339752" y="1916832"/>
            <a:ext cx="4176464" cy="331236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04664"/>
            <a:ext cx="8229600" cy="1143000"/>
          </a:xfrm>
        </p:spPr>
        <p:txBody>
          <a:bodyPr>
            <a:normAutofit/>
          </a:bodyPr>
          <a:lstStyle/>
          <a:p>
            <a:pPr algn="ctr"/>
            <a:r>
              <a:rPr lang="es-MX" sz="6000" dirty="0" smtClean="0">
                <a:latin typeface="Bodoni MT Condensed" pitchFamily="18" charset="0"/>
              </a:rPr>
              <a:t>CONCLUSION</a:t>
            </a:r>
            <a:endParaRPr lang="es-MX" sz="6000" dirty="0">
              <a:latin typeface="Bodoni MT Condensed" pitchFamily="18" charset="0"/>
            </a:endParaRPr>
          </a:p>
        </p:txBody>
      </p:sp>
      <p:sp>
        <p:nvSpPr>
          <p:cNvPr id="3" name="2 Marcador de contenido"/>
          <p:cNvSpPr>
            <a:spLocks noGrp="1"/>
          </p:cNvSpPr>
          <p:nvPr>
            <p:ph idx="1"/>
          </p:nvPr>
        </p:nvSpPr>
        <p:spPr>
          <a:xfrm>
            <a:off x="457200" y="1700808"/>
            <a:ext cx="8229600" cy="4623792"/>
          </a:xfrm>
        </p:spPr>
        <p:txBody>
          <a:bodyPr>
            <a:normAutofit lnSpcReduction="10000"/>
          </a:bodyPr>
          <a:lstStyle/>
          <a:p>
            <a:r>
              <a:rPr lang="es-MX" dirty="0" smtClean="0"/>
              <a:t>La ingeniería es la aplicación de los conocimientos científicos a la invención o perfeccionamiento de nuevas técnicas. Esta aplicación se caracteriza por usar el ingenio principalmente de una manera más pragmática y ágil que el método científico, puesto que la ingeniería, como actividad, está limitada al tiempo y recursos dados por el entorno en que ella se desenvuelve.</a:t>
            </a:r>
          </a:p>
          <a:p>
            <a:endParaRPr lang="es-MX" dirty="0" smtClean="0"/>
          </a:p>
          <a:p>
            <a:r>
              <a:rPr lang="es-MX" dirty="0" smtClean="0"/>
              <a:t>Esto se une y se apoya en metodología, tecnología, información para construir un sistema artificial el objetivo es extraer los conocimientos de expertos.</a:t>
            </a:r>
            <a:endParaRPr lang="es-MX"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MX" sz="6000" dirty="0" smtClean="0">
                <a:latin typeface="Bodoni MT Condensed" pitchFamily="18" charset="0"/>
              </a:rPr>
              <a:t>BIBLIOGRAFÍA</a:t>
            </a:r>
            <a:endParaRPr lang="es-MX" sz="6000" dirty="0">
              <a:latin typeface="Bodoni MT Condensed" pitchFamily="18" charset="0"/>
            </a:endParaRPr>
          </a:p>
        </p:txBody>
      </p:sp>
      <p:sp>
        <p:nvSpPr>
          <p:cNvPr id="3" name="2 Marcador de contenido"/>
          <p:cNvSpPr>
            <a:spLocks noGrp="1"/>
          </p:cNvSpPr>
          <p:nvPr>
            <p:ph idx="1"/>
          </p:nvPr>
        </p:nvSpPr>
        <p:spPr>
          <a:xfrm>
            <a:off x="457200" y="2276872"/>
            <a:ext cx="8229600" cy="4047728"/>
          </a:xfrm>
        </p:spPr>
        <p:txBody>
          <a:bodyPr/>
          <a:lstStyle/>
          <a:p>
            <a:r>
              <a:rPr lang="es-MX" dirty="0" smtClean="0"/>
              <a:t>http://es.wikipedia.org/wiki/Ingenier%C3%ADa_del_conocimiento</a:t>
            </a:r>
            <a:endParaRPr lang="es-MX"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04664"/>
            <a:ext cx="8229600" cy="1154392"/>
          </a:xfrm>
        </p:spPr>
        <p:txBody>
          <a:bodyPr>
            <a:normAutofit/>
          </a:bodyPr>
          <a:lstStyle/>
          <a:p>
            <a:pPr algn="ctr"/>
            <a:r>
              <a:rPr lang="es-MX" sz="6000" b="1" dirty="0" smtClean="0">
                <a:latin typeface="Bodoni MT Condensed" pitchFamily="18" charset="0"/>
              </a:rPr>
              <a:t>INTRODUCCIÓN</a:t>
            </a:r>
            <a:endParaRPr lang="es-MX" sz="6000" b="1" dirty="0">
              <a:latin typeface="Bodoni MT Condensed" pitchFamily="18" charset="0"/>
            </a:endParaRPr>
          </a:p>
        </p:txBody>
      </p:sp>
      <p:sp>
        <p:nvSpPr>
          <p:cNvPr id="3" name="2 Marcador de contenido"/>
          <p:cNvSpPr>
            <a:spLocks noGrp="1"/>
          </p:cNvSpPr>
          <p:nvPr>
            <p:ph idx="1"/>
          </p:nvPr>
        </p:nvSpPr>
        <p:spPr>
          <a:xfrm>
            <a:off x="323528" y="1772816"/>
            <a:ext cx="8496944" cy="5085184"/>
          </a:xfrm>
        </p:spPr>
        <p:txBody>
          <a:bodyPr>
            <a:normAutofit fontScale="92500" lnSpcReduction="10000"/>
          </a:bodyPr>
          <a:lstStyle/>
          <a:p>
            <a:r>
              <a:rPr lang="es-MX" sz="2800" dirty="0" smtClean="0"/>
              <a:t>Este tema nos habla que el </a:t>
            </a:r>
            <a:r>
              <a:rPr lang="es-MX" sz="2800" dirty="0" smtClean="0"/>
              <a:t>punto clave del desarrollo de un Sistema Basado en el Conocimiento es el momento de traspasar el conocimiento que posee el experto a un sistema real. En este proceso no sólo se han de captar los elementos que componen el dominio del experto, sino que también se han de adquirir las metodologías de resolución que utilizan éstos.</a:t>
            </a:r>
          </a:p>
          <a:p>
            <a:r>
              <a:rPr lang="es-MX" sz="2800" dirty="0" smtClean="0"/>
              <a:t>Este trabajo de </a:t>
            </a:r>
            <a:r>
              <a:rPr lang="es-MX" sz="2800" b="1" dirty="0" smtClean="0"/>
              <a:t>extracción del conocimiento</a:t>
            </a:r>
            <a:r>
              <a:rPr lang="es-MX" sz="2800" dirty="0" smtClean="0"/>
              <a:t> </a:t>
            </a:r>
            <a:r>
              <a:rPr lang="es-MX" sz="2800" dirty="0" smtClean="0"/>
              <a:t>se </a:t>
            </a:r>
            <a:r>
              <a:rPr lang="es-MX" sz="2800" dirty="0" smtClean="0"/>
              <a:t>realiza durante la interacción entre dos personajes, el </a:t>
            </a:r>
            <a:r>
              <a:rPr lang="es-MX" sz="2800" b="1" dirty="0" smtClean="0"/>
              <a:t>ingeniero del </a:t>
            </a:r>
            <a:r>
              <a:rPr lang="es-MX" sz="2800" b="1" dirty="0" smtClean="0"/>
              <a:t>conocimiento</a:t>
            </a:r>
            <a:r>
              <a:rPr lang="es-MX" sz="2800" dirty="0" smtClean="0"/>
              <a:t> (persona que conoce el formalismo de representación) y el </a:t>
            </a:r>
            <a:r>
              <a:rPr lang="es-MX" sz="2800" b="1" dirty="0" smtClean="0"/>
              <a:t>experto</a:t>
            </a:r>
            <a:r>
              <a:rPr lang="es-MX" sz="2800" dirty="0" smtClean="0"/>
              <a:t> (persona que posee el conocimiento, pero que no tiene por qué usar un formalismo para representarlo).</a:t>
            </a:r>
          </a:p>
          <a:p>
            <a:endParaRPr lang="es-MX"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images (4).jpg"/>
          <p:cNvPicPr>
            <a:picLocks noChangeAspect="1"/>
          </p:cNvPicPr>
          <p:nvPr/>
        </p:nvPicPr>
        <p:blipFill>
          <a:blip r:embed="rId2" cstate="print"/>
          <a:stretch>
            <a:fillRect/>
          </a:stretch>
        </p:blipFill>
        <p:spPr>
          <a:xfrm>
            <a:off x="0" y="0"/>
            <a:ext cx="9144000" cy="6858000"/>
          </a:xfrm>
          <a:prstGeom prst="rect">
            <a:avLst/>
          </a:prstGeom>
        </p:spPr>
      </p:pic>
      <p:sp>
        <p:nvSpPr>
          <p:cNvPr id="3" name="2 Marcador de contenido"/>
          <p:cNvSpPr>
            <a:spLocks noGrp="1"/>
          </p:cNvSpPr>
          <p:nvPr>
            <p:ph idx="1"/>
          </p:nvPr>
        </p:nvSpPr>
        <p:spPr>
          <a:xfrm>
            <a:off x="673224" y="620688"/>
            <a:ext cx="7787208" cy="5616624"/>
          </a:xfrm>
        </p:spPr>
        <p:txBody>
          <a:bodyPr>
            <a:normAutofit/>
          </a:bodyPr>
          <a:lstStyle/>
          <a:p>
            <a:pPr>
              <a:buNone/>
            </a:pPr>
            <a:r>
              <a:rPr lang="es-MX" sz="3600" dirty="0" smtClean="0">
                <a:solidFill>
                  <a:srgbClr val="FF0000"/>
                </a:solidFill>
              </a:rPr>
              <a:t>              </a:t>
            </a:r>
            <a:r>
              <a:rPr lang="es-MX" sz="4400" dirty="0" smtClean="0">
                <a:solidFill>
                  <a:schemeClr val="accent4">
                    <a:lumMod val="20000"/>
                    <a:lumOff val="80000"/>
                  </a:schemeClr>
                </a:solidFill>
              </a:rPr>
              <a:t>La</a:t>
            </a:r>
            <a:r>
              <a:rPr lang="es-MX" sz="4400" dirty="0">
                <a:solidFill>
                  <a:schemeClr val="accent4">
                    <a:lumMod val="20000"/>
                    <a:lumOff val="80000"/>
                  </a:schemeClr>
                </a:solidFill>
              </a:rPr>
              <a:t> </a:t>
            </a:r>
            <a:r>
              <a:rPr lang="es-MX" sz="4400" b="1" dirty="0">
                <a:solidFill>
                  <a:schemeClr val="accent4">
                    <a:lumMod val="20000"/>
                    <a:lumOff val="80000"/>
                  </a:schemeClr>
                </a:solidFill>
              </a:rPr>
              <a:t>ingeniería del conocimiento</a:t>
            </a:r>
            <a:r>
              <a:rPr lang="es-MX" sz="4400" dirty="0">
                <a:solidFill>
                  <a:schemeClr val="accent4">
                    <a:lumMod val="20000"/>
                    <a:lumOff val="80000"/>
                  </a:schemeClr>
                </a:solidFill>
              </a:rPr>
              <a:t> es aquella disciplina moderna que forma parte de la Inteligencia Artificial y cuyo fin es el diseño y desarrollo de Sistemas </a:t>
            </a:r>
            <a:r>
              <a:rPr lang="es-MX" sz="4400" dirty="0" smtClean="0">
                <a:solidFill>
                  <a:schemeClr val="accent4">
                    <a:lumMod val="20000"/>
                    <a:lumOff val="80000"/>
                  </a:schemeClr>
                </a:solidFill>
              </a:rPr>
              <a:t>Expertos.</a:t>
            </a:r>
            <a:endParaRPr lang="es-MX" sz="4400" dirty="0">
              <a:solidFill>
                <a:schemeClr val="accent4">
                  <a:lumMod val="20000"/>
                  <a:lumOff val="80000"/>
                </a:schemeClr>
              </a:solidFill>
            </a:endParaRPr>
          </a:p>
        </p:txBody>
      </p:sp>
    </p:spTree>
  </p:cSld>
  <p:clrMapOvr>
    <a:masterClrMapping/>
  </p:clrMapOvr>
  <p:transition spd="med" advTm="15000">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after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images (3).jpg"/>
          <p:cNvPicPr>
            <a:picLocks noChangeAspect="1"/>
          </p:cNvPicPr>
          <p:nvPr/>
        </p:nvPicPr>
        <p:blipFill>
          <a:blip r:embed="rId2" cstate="print"/>
          <a:stretch>
            <a:fillRect/>
          </a:stretch>
        </p:blipFill>
        <p:spPr>
          <a:xfrm>
            <a:off x="0" y="0"/>
            <a:ext cx="9144000" cy="6858000"/>
          </a:xfrm>
          <a:prstGeom prst="rect">
            <a:avLst/>
          </a:prstGeom>
        </p:spPr>
      </p:pic>
      <p:sp>
        <p:nvSpPr>
          <p:cNvPr id="3" name="2 Marcador de contenido"/>
          <p:cNvSpPr>
            <a:spLocks noGrp="1"/>
          </p:cNvSpPr>
          <p:nvPr>
            <p:ph idx="1"/>
          </p:nvPr>
        </p:nvSpPr>
        <p:spPr>
          <a:xfrm>
            <a:off x="457200" y="476672"/>
            <a:ext cx="8075240" cy="6048672"/>
          </a:xfrm>
        </p:spPr>
        <p:txBody>
          <a:bodyPr>
            <a:noAutofit/>
          </a:bodyPr>
          <a:lstStyle/>
          <a:p>
            <a:pPr>
              <a:buNone/>
            </a:pPr>
            <a:r>
              <a:rPr lang="es-MX" sz="3600" dirty="0" smtClean="0">
                <a:solidFill>
                  <a:schemeClr val="accent4">
                    <a:lumMod val="20000"/>
                    <a:lumOff val="80000"/>
                  </a:schemeClr>
                </a:solidFill>
              </a:rPr>
              <a:t>          </a:t>
            </a:r>
            <a:r>
              <a:rPr lang="es-MX" sz="4000" dirty="0" smtClean="0">
                <a:solidFill>
                  <a:schemeClr val="accent4">
                    <a:lumMod val="20000"/>
                    <a:lumOff val="80000"/>
                  </a:schemeClr>
                </a:solidFill>
              </a:rPr>
              <a:t>Se </a:t>
            </a:r>
            <a:r>
              <a:rPr lang="es-MX" sz="4000" dirty="0">
                <a:solidFill>
                  <a:schemeClr val="accent4">
                    <a:lumMod val="20000"/>
                    <a:lumOff val="80000"/>
                  </a:schemeClr>
                </a:solidFill>
              </a:rPr>
              <a:t>apoya en metodologías </a:t>
            </a:r>
            <a:r>
              <a:rPr lang="es-MX" sz="4000" dirty="0" err="1">
                <a:solidFill>
                  <a:schemeClr val="accent4">
                    <a:lumMod val="20000"/>
                    <a:lumOff val="80000"/>
                  </a:schemeClr>
                </a:solidFill>
              </a:rPr>
              <a:t>instruccionales</a:t>
            </a:r>
            <a:r>
              <a:rPr lang="es-MX" sz="4000" dirty="0">
                <a:solidFill>
                  <a:schemeClr val="accent4">
                    <a:lumMod val="20000"/>
                    <a:lumOff val="80000"/>
                  </a:schemeClr>
                </a:solidFill>
              </a:rPr>
              <a:t> y en las ciencias de la computación y de las tecnologías de la información, intentando representar </a:t>
            </a:r>
            <a:r>
              <a:rPr lang="es-MX" sz="4000" dirty="0" smtClean="0">
                <a:solidFill>
                  <a:schemeClr val="accent4">
                    <a:lumMod val="20000"/>
                    <a:lumOff val="80000"/>
                  </a:schemeClr>
                </a:solidFill>
              </a:rPr>
              <a:t> el </a:t>
            </a:r>
            <a:r>
              <a:rPr lang="es-MX" sz="4000" dirty="0">
                <a:solidFill>
                  <a:schemeClr val="accent4">
                    <a:lumMod val="20000"/>
                    <a:lumOff val="80000"/>
                  </a:schemeClr>
                </a:solidFill>
              </a:rPr>
              <a:t>conocimiento y razonamiento </a:t>
            </a:r>
            <a:r>
              <a:rPr lang="es-MX" sz="4000" dirty="0" smtClean="0">
                <a:solidFill>
                  <a:schemeClr val="accent4">
                    <a:lumMod val="20000"/>
                    <a:lumOff val="80000"/>
                  </a:schemeClr>
                </a:solidFill>
              </a:rPr>
              <a:t>humano </a:t>
            </a:r>
            <a:r>
              <a:rPr lang="es-MX" sz="4000" dirty="0">
                <a:solidFill>
                  <a:schemeClr val="accent4">
                    <a:lumMod val="20000"/>
                    <a:lumOff val="80000"/>
                  </a:schemeClr>
                </a:solidFill>
              </a:rPr>
              <a:t>en un determinado dominio, dentro de un sistema </a:t>
            </a:r>
            <a:r>
              <a:rPr lang="es-MX" sz="4000" dirty="0" smtClean="0">
                <a:solidFill>
                  <a:schemeClr val="accent4">
                    <a:lumMod val="20000"/>
                    <a:lumOff val="80000"/>
                  </a:schemeClr>
                </a:solidFill>
              </a:rPr>
              <a:t>artificial.</a:t>
            </a:r>
            <a:endParaRPr lang="es-MX" sz="4000" dirty="0">
              <a:solidFill>
                <a:schemeClr val="accent4">
                  <a:lumMod val="20000"/>
                  <a:lumOff val="80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11961229-le-concept-d-39-education-de-la-generation-de-connaissances-enfants-le.jpg"/>
          <p:cNvPicPr>
            <a:picLocks noChangeAspect="1"/>
          </p:cNvPicPr>
          <p:nvPr/>
        </p:nvPicPr>
        <p:blipFill>
          <a:blip r:embed="rId2" cstate="print"/>
          <a:stretch>
            <a:fillRect/>
          </a:stretch>
        </p:blipFill>
        <p:spPr>
          <a:xfrm>
            <a:off x="0" y="-48986"/>
            <a:ext cx="9144000" cy="6906986"/>
          </a:xfrm>
          <a:prstGeom prst="rect">
            <a:avLst/>
          </a:prstGeom>
        </p:spPr>
      </p:pic>
      <p:sp>
        <p:nvSpPr>
          <p:cNvPr id="3" name="2 Marcador de contenido"/>
          <p:cNvSpPr>
            <a:spLocks noGrp="1"/>
          </p:cNvSpPr>
          <p:nvPr>
            <p:ph idx="1"/>
          </p:nvPr>
        </p:nvSpPr>
        <p:spPr>
          <a:xfrm>
            <a:off x="467544" y="2924944"/>
            <a:ext cx="8352928" cy="4248472"/>
          </a:xfrm>
        </p:spPr>
        <p:txBody>
          <a:bodyPr>
            <a:normAutofit fontScale="92500"/>
          </a:bodyPr>
          <a:lstStyle/>
          <a:p>
            <a:pPr>
              <a:buNone/>
            </a:pPr>
            <a:r>
              <a:rPr lang="es-MX" sz="4000" dirty="0" smtClean="0">
                <a:solidFill>
                  <a:schemeClr val="bg1"/>
                </a:solidFill>
              </a:rPr>
              <a:t>          El </a:t>
            </a:r>
            <a:r>
              <a:rPr lang="es-MX" sz="4000" dirty="0">
                <a:solidFill>
                  <a:schemeClr val="bg1"/>
                </a:solidFill>
              </a:rPr>
              <a:t>trabajo </a:t>
            </a:r>
            <a:r>
              <a:rPr lang="es-MX" sz="4000" dirty="0" smtClean="0">
                <a:solidFill>
                  <a:schemeClr val="bg1"/>
                </a:solidFill>
              </a:rPr>
              <a:t>de los</a:t>
            </a:r>
            <a:r>
              <a:rPr lang="es-MX" sz="4000" dirty="0">
                <a:solidFill>
                  <a:schemeClr val="bg1"/>
                </a:solidFill>
              </a:rPr>
              <a:t> </a:t>
            </a:r>
            <a:r>
              <a:rPr lang="es-MX" sz="4000" b="1" dirty="0">
                <a:solidFill>
                  <a:schemeClr val="bg1"/>
                </a:solidFill>
              </a:rPr>
              <a:t>ingenieros del conocimiento</a:t>
            </a:r>
            <a:r>
              <a:rPr lang="es-MX" sz="4000" dirty="0">
                <a:solidFill>
                  <a:schemeClr val="bg1"/>
                </a:solidFill>
              </a:rPr>
              <a:t> consiste en extraer el conocimiento de los expertos humanos en un determinado </a:t>
            </a:r>
            <a:r>
              <a:rPr lang="es-MX" sz="4000" dirty="0" smtClean="0">
                <a:solidFill>
                  <a:schemeClr val="bg1"/>
                </a:solidFill>
              </a:rPr>
              <a:t>área y en</a:t>
            </a:r>
            <a:r>
              <a:rPr lang="es-MX" sz="4000" dirty="0">
                <a:solidFill>
                  <a:schemeClr val="bg1"/>
                </a:solidFill>
              </a:rPr>
              <a:t> codificar dicho conocimiento de manera que pueda ser procesado por un sistema.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images (6).jpg"/>
          <p:cNvPicPr>
            <a:picLocks noChangeAspect="1"/>
          </p:cNvPicPr>
          <p:nvPr/>
        </p:nvPicPr>
        <p:blipFill>
          <a:blip r:embed="rId2" cstate="print"/>
          <a:stretch>
            <a:fillRect/>
          </a:stretch>
        </p:blipFill>
        <p:spPr>
          <a:xfrm>
            <a:off x="1" y="40864"/>
            <a:ext cx="9144000" cy="6817136"/>
          </a:xfrm>
          <a:prstGeom prst="rect">
            <a:avLst/>
          </a:prstGeom>
        </p:spPr>
      </p:pic>
      <p:sp>
        <p:nvSpPr>
          <p:cNvPr id="3" name="2 Marcador de contenido"/>
          <p:cNvSpPr>
            <a:spLocks noGrp="1"/>
          </p:cNvSpPr>
          <p:nvPr>
            <p:ph idx="1"/>
          </p:nvPr>
        </p:nvSpPr>
        <p:spPr>
          <a:xfrm>
            <a:off x="539552" y="620688"/>
            <a:ext cx="8064896" cy="6120680"/>
          </a:xfrm>
        </p:spPr>
        <p:txBody>
          <a:bodyPr>
            <a:noAutofit/>
          </a:bodyPr>
          <a:lstStyle/>
          <a:p>
            <a:pPr>
              <a:buNone/>
            </a:pPr>
            <a:r>
              <a:rPr lang="es-MX" sz="4000" dirty="0" smtClean="0"/>
              <a:t>                 El </a:t>
            </a:r>
            <a:r>
              <a:rPr lang="es-MX" sz="4000" dirty="0"/>
              <a:t>problema es que el ingeniero del conocimiento no es un experto en el campo que intenta </a:t>
            </a:r>
            <a:r>
              <a:rPr lang="es-MX" sz="4000" dirty="0" smtClean="0"/>
              <a:t>modelar</a:t>
            </a:r>
            <a:r>
              <a:rPr lang="es-MX" sz="4000" dirty="0"/>
              <a:t>, mientras que el experto en el tema no tiene experiencia modelando su </a:t>
            </a:r>
            <a:r>
              <a:rPr lang="es-MX" sz="4000" dirty="0" smtClean="0"/>
              <a:t>conocimiento </a:t>
            </a:r>
            <a:r>
              <a:rPr lang="es-MX" sz="4000" dirty="0"/>
              <a:t>de forma que pueda ser representado de forma genérica en un sistema.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fuentes_transferenciaS.jpg"/>
          <p:cNvPicPr>
            <a:picLocks noChangeAspect="1"/>
          </p:cNvPicPr>
          <p:nvPr/>
        </p:nvPicPr>
        <p:blipFill>
          <a:blip r:embed="rId2" cstate="print"/>
          <a:stretch>
            <a:fillRect/>
          </a:stretch>
        </p:blipFill>
        <p:spPr>
          <a:xfrm>
            <a:off x="-36512" y="-27384"/>
            <a:ext cx="9143999" cy="6858000"/>
          </a:xfrm>
          <a:prstGeom prst="rect">
            <a:avLst/>
          </a:prstGeom>
        </p:spPr>
      </p:pic>
      <p:sp>
        <p:nvSpPr>
          <p:cNvPr id="3" name="2 Marcador de contenido"/>
          <p:cNvSpPr>
            <a:spLocks noGrp="1"/>
          </p:cNvSpPr>
          <p:nvPr>
            <p:ph idx="1"/>
          </p:nvPr>
        </p:nvSpPr>
        <p:spPr>
          <a:xfrm>
            <a:off x="-36512" y="1988840"/>
            <a:ext cx="9144000" cy="4896544"/>
          </a:xfrm>
        </p:spPr>
        <p:txBody>
          <a:bodyPr>
            <a:noAutofit/>
          </a:bodyPr>
          <a:lstStyle/>
          <a:p>
            <a:pPr>
              <a:buNone/>
            </a:pPr>
            <a:r>
              <a:rPr lang="es-MX" sz="3600" dirty="0" smtClean="0"/>
              <a:t>            </a:t>
            </a:r>
            <a:endParaRPr lang="es-MX" sz="3600" dirty="0" smtClean="0"/>
          </a:p>
          <a:p>
            <a:pPr>
              <a:buNone/>
            </a:pPr>
            <a:r>
              <a:rPr lang="es-MX" sz="3600" dirty="0" smtClean="0"/>
              <a:t> </a:t>
            </a:r>
            <a:r>
              <a:rPr lang="es-MX" sz="3600" dirty="0" smtClean="0"/>
              <a:t>            </a:t>
            </a:r>
          </a:p>
          <a:p>
            <a:pPr>
              <a:buNone/>
            </a:pPr>
            <a:r>
              <a:rPr lang="es-MX" sz="3600" dirty="0" smtClean="0"/>
              <a:t> </a:t>
            </a:r>
            <a:r>
              <a:rPr lang="es-MX" sz="3600" dirty="0" smtClean="0"/>
              <a:t> </a:t>
            </a:r>
            <a:r>
              <a:rPr lang="es-MX" sz="3600" dirty="0" smtClean="0"/>
              <a:t>La</a:t>
            </a:r>
            <a:r>
              <a:rPr lang="es-MX" sz="3600" dirty="0"/>
              <a:t> </a:t>
            </a:r>
            <a:r>
              <a:rPr lang="es-MX" sz="3600" b="1" dirty="0"/>
              <a:t>ingeniería </a:t>
            </a:r>
            <a:r>
              <a:rPr lang="es-MX" sz="3600" b="1" dirty="0" smtClean="0"/>
              <a:t>del conocimiento</a:t>
            </a:r>
            <a:r>
              <a:rPr lang="es-MX" sz="3600" dirty="0"/>
              <a:t> engloba a los científicos, tecnología y </a:t>
            </a:r>
            <a:r>
              <a:rPr lang="es-MX" sz="3600" dirty="0" smtClean="0"/>
              <a:t>metodología</a:t>
            </a:r>
            <a:r>
              <a:rPr lang="es-MX" sz="3600" dirty="0"/>
              <a:t> </a:t>
            </a:r>
            <a:r>
              <a:rPr lang="es-MX" sz="3600" dirty="0" smtClean="0"/>
              <a:t> </a:t>
            </a:r>
            <a:endParaRPr lang="es-MX" sz="3600" dirty="0" smtClean="0"/>
          </a:p>
          <a:p>
            <a:pPr>
              <a:buNone/>
            </a:pPr>
            <a:r>
              <a:rPr lang="es-MX" sz="3600" dirty="0" smtClean="0"/>
              <a:t> </a:t>
            </a:r>
            <a:r>
              <a:rPr lang="es-MX" sz="3600" dirty="0" smtClean="0"/>
              <a:t> </a:t>
            </a:r>
            <a:r>
              <a:rPr lang="es-MX" sz="3600" dirty="0" smtClean="0"/>
              <a:t>necesarios </a:t>
            </a:r>
            <a:r>
              <a:rPr lang="es-MX" sz="3600" dirty="0" smtClean="0"/>
              <a:t>para </a:t>
            </a:r>
            <a:r>
              <a:rPr lang="es-MX" sz="3600" dirty="0"/>
              <a:t>procesar el conocimiento</a:t>
            </a:r>
            <a:r>
              <a:rPr lang="es-MX" sz="3600" dirty="0" smtClean="0"/>
              <a:t>.</a:t>
            </a:r>
          </a:p>
          <a:p>
            <a:pPr>
              <a:buNone/>
            </a:pPr>
            <a:r>
              <a:rPr lang="es-MX" sz="3600" dirty="0" smtClean="0"/>
              <a:t>  </a:t>
            </a:r>
            <a:r>
              <a:rPr lang="es-MX" sz="3600" dirty="0" smtClean="0"/>
              <a:t>Su </a:t>
            </a:r>
            <a:r>
              <a:rPr lang="es-MX" sz="3600" dirty="0"/>
              <a:t>objetivo es extraer, articular </a:t>
            </a:r>
            <a:r>
              <a:rPr lang="es-MX" sz="3600" dirty="0" smtClean="0"/>
              <a:t> e </a:t>
            </a:r>
            <a:r>
              <a:rPr lang="es-MX" sz="3600" dirty="0"/>
              <a:t>informatizar el conocimiento de un experto.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algunas veces.png"/>
          <p:cNvPicPr>
            <a:picLocks noGrp="1" noChangeAspect="1"/>
          </p:cNvPicPr>
          <p:nvPr>
            <p:ph idx="1"/>
          </p:nvPr>
        </p:nvPicPr>
        <p:blipFill>
          <a:blip r:embed="rId2" cstate="print"/>
          <a:stretch>
            <a:fillRect/>
          </a:stretch>
        </p:blipFill>
        <p:spPr>
          <a:xfrm>
            <a:off x="1" y="0"/>
            <a:ext cx="9144000" cy="685800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04664"/>
            <a:ext cx="8229600" cy="1143000"/>
          </a:xfrm>
        </p:spPr>
        <p:txBody>
          <a:bodyPr>
            <a:normAutofit/>
          </a:bodyPr>
          <a:lstStyle/>
          <a:p>
            <a:pPr algn="ctr"/>
            <a:r>
              <a:rPr lang="es-MX" sz="6000" dirty="0" smtClean="0">
                <a:latin typeface="Bodoni MT Condensed" pitchFamily="18" charset="0"/>
              </a:rPr>
              <a:t>CONCLUSION</a:t>
            </a:r>
            <a:endParaRPr lang="es-MX" sz="6000" dirty="0">
              <a:latin typeface="Bodoni MT Condensed" pitchFamily="18" charset="0"/>
            </a:endParaRPr>
          </a:p>
        </p:txBody>
      </p:sp>
      <p:sp>
        <p:nvSpPr>
          <p:cNvPr id="3" name="2 Marcador de contenido"/>
          <p:cNvSpPr>
            <a:spLocks noGrp="1"/>
          </p:cNvSpPr>
          <p:nvPr>
            <p:ph idx="1"/>
          </p:nvPr>
        </p:nvSpPr>
        <p:spPr>
          <a:xfrm>
            <a:off x="457200" y="2045568"/>
            <a:ext cx="8229600" cy="4623792"/>
          </a:xfrm>
        </p:spPr>
        <p:txBody>
          <a:bodyPr>
            <a:normAutofit/>
          </a:bodyPr>
          <a:lstStyle/>
          <a:p>
            <a:pPr>
              <a:buNone/>
            </a:pPr>
            <a:r>
              <a:rPr lang="es-MX" dirty="0" smtClean="0"/>
              <a:t>Primero que nada veremos lo que </a:t>
            </a:r>
            <a:r>
              <a:rPr lang="es-MX" dirty="0" smtClean="0"/>
              <a:t> </a:t>
            </a:r>
            <a:r>
              <a:rPr lang="es-MX" dirty="0" smtClean="0"/>
              <a:t>significa conocimiento e ingeniería.</a:t>
            </a:r>
          </a:p>
          <a:p>
            <a:pPr>
              <a:buNone/>
            </a:pPr>
            <a:endParaRPr lang="es-MX" dirty="0" smtClean="0"/>
          </a:p>
          <a:p>
            <a:r>
              <a:rPr lang="es-MX" dirty="0" smtClean="0"/>
              <a:t>El conocimiento son hechos o</a:t>
            </a:r>
            <a:r>
              <a:rPr lang="es-MX" dirty="0" smtClean="0"/>
              <a:t> </a:t>
            </a:r>
            <a:r>
              <a:rPr lang="es-MX" dirty="0" smtClean="0"/>
              <a:t>información adquiridos </a:t>
            </a:r>
            <a:r>
              <a:rPr lang="es-MX" dirty="0" smtClean="0"/>
              <a:t>por un ser vivo a través de la </a:t>
            </a:r>
            <a:r>
              <a:rPr lang="es-MX" dirty="0" smtClean="0"/>
              <a:t>experiencia o </a:t>
            </a:r>
            <a:r>
              <a:rPr lang="es-MX" dirty="0" smtClean="0"/>
              <a:t>la educación, la comprensión </a:t>
            </a:r>
            <a:r>
              <a:rPr lang="es-MX" dirty="0" smtClean="0"/>
              <a:t>teórica</a:t>
            </a:r>
            <a:r>
              <a:rPr lang="es-MX" dirty="0" smtClean="0"/>
              <a:t> o práctica de un asunto referente a la realidad</a:t>
            </a:r>
            <a:r>
              <a:rPr lang="es-MX" dirty="0" smtClean="0"/>
              <a:t>.</a:t>
            </a:r>
          </a:p>
          <a:p>
            <a:pPr>
              <a:buNone/>
            </a:pPr>
            <a:endParaRPr lang="es-MX" dirty="0" smtClean="0"/>
          </a:p>
          <a:p>
            <a:endParaRPr lang="es-MX"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299</TotalTime>
  <Words>223</Words>
  <Application>Microsoft Office PowerPoint</Application>
  <PresentationFormat>Presentación en pantalla (4:3)</PresentationFormat>
  <Paragraphs>25</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Flujo</vt:lpstr>
      <vt:lpstr>INGENIERÍA DEL CONOCIMIENTO</vt:lpstr>
      <vt:lpstr>INTRODUCCIÓN</vt:lpstr>
      <vt:lpstr>Diapositiva 3</vt:lpstr>
      <vt:lpstr>Diapositiva 4</vt:lpstr>
      <vt:lpstr>Diapositiva 5</vt:lpstr>
      <vt:lpstr>Diapositiva 6</vt:lpstr>
      <vt:lpstr>Diapositiva 7</vt:lpstr>
      <vt:lpstr>Diapositiva 8</vt:lpstr>
      <vt:lpstr>CONCLUSION</vt:lpstr>
      <vt:lpstr>CONCLUSION</vt:lpstr>
      <vt:lpstr>BIBLIOGRAFÍA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REY</dc:creator>
  <cp:lastModifiedBy>REY</cp:lastModifiedBy>
  <cp:revision>30</cp:revision>
  <dcterms:created xsi:type="dcterms:W3CDTF">2014-02-18T15:51:22Z</dcterms:created>
  <dcterms:modified xsi:type="dcterms:W3CDTF">2014-02-20T02:22:13Z</dcterms:modified>
</cp:coreProperties>
</file>